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75" r:id="rId6"/>
    <p:sldId id="276" r:id="rId7"/>
    <p:sldId id="277" r:id="rId8"/>
    <p:sldId id="278" r:id="rId9"/>
    <p:sldId id="279" r:id="rId10"/>
    <p:sldId id="280" r:id="rId11"/>
    <p:sldId id="273" r:id="rId12"/>
    <p:sldId id="281" r:id="rId13"/>
    <p:sldId id="283" r:id="rId14"/>
    <p:sldId id="284" r:id="rId15"/>
    <p:sldId id="285" r:id="rId16"/>
    <p:sldId id="29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racy Chadwick" initials="TEC" lastIdx="2" clrIdx="0">
    <p:extLst>
      <p:ext uri="{19B8F6BF-5375-455C-9EA6-DF929625EA0E}">
        <p15:presenceInfo xmlns:p15="http://schemas.microsoft.com/office/powerpoint/2012/main" userId="Tracy Chadwic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64" autoAdjust="0"/>
    <p:restoredTop sz="86398" autoAdjust="0"/>
  </p:normalViewPr>
  <p:slideViewPr>
    <p:cSldViewPr>
      <p:cViewPr varScale="1">
        <p:scale>
          <a:sx n="96" d="100"/>
          <a:sy n="96" d="100"/>
        </p:scale>
        <p:origin x="164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/>
              <a:t>Introduction to AutoCAD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534400" cy="1752600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Navigating the AutoCAD User Interface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Working with AutoCAD Drawing Files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Basic AutoCAD Tools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Selection Techniques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3" b="17296"/>
          <a:stretch/>
        </p:blipFill>
        <p:spPr>
          <a:xfrm>
            <a:off x="990600" y="320040"/>
            <a:ext cx="7315200" cy="9753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Exercise: Navigate the AutoCAD Interface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6400800" cy="2133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1.1.1	Navigating the AutoCAD Interface</a:t>
            </a:r>
          </a:p>
        </p:txBody>
      </p:sp>
    </p:spTree>
    <p:extLst>
      <p:ext uri="{BB962C8B-B14F-4D97-AF65-F5344CB8AC3E}">
        <p14:creationId xmlns:p14="http://schemas.microsoft.com/office/powerpoint/2010/main" val="613524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Working with AutoCAD Drawing 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285999"/>
            <a:ext cx="3949016" cy="4267201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the different file types used by AutoCAD.</a:t>
            </a:r>
          </a:p>
          <a:p>
            <a:pPr lvl="0"/>
            <a:r>
              <a:rPr lang="en-US" sz="2400" dirty="0"/>
              <a:t>Create new drawing files.</a:t>
            </a:r>
          </a:p>
          <a:p>
            <a:pPr lvl="0"/>
            <a:r>
              <a:rPr lang="en-US" sz="2400" dirty="0"/>
              <a:t>Open, save, and close drawing files.</a:t>
            </a:r>
          </a:p>
          <a:p>
            <a:pPr lvl="0"/>
            <a:r>
              <a:rPr lang="en-US" sz="2400" dirty="0"/>
              <a:t>Work with multiple drawing files.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B24576-5F09-2432-BD3B-3D25D1341A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895" y="1790700"/>
            <a:ext cx="4319905" cy="340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126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AutoCAD File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6476999" cy="4267201"/>
          </a:xfrm>
        </p:spPr>
        <p:txBody>
          <a:bodyPr>
            <a:normAutofit/>
          </a:bodyPr>
          <a:lstStyle/>
          <a:p>
            <a:pPr lvl="0"/>
            <a:r>
              <a:rPr lang="en-US" sz="2400" b="1" dirty="0"/>
              <a:t>.</a:t>
            </a:r>
            <a:r>
              <a:rPr lang="en-US" sz="2400" b="1" dirty="0" err="1"/>
              <a:t>dwg</a:t>
            </a:r>
            <a:r>
              <a:rPr lang="en-US" sz="2400" dirty="0"/>
              <a:t> - The extension for an AutoCAD drawing.</a:t>
            </a:r>
          </a:p>
          <a:p>
            <a:pPr lvl="0"/>
            <a:r>
              <a:rPr lang="en-US" sz="2400" b="1" dirty="0"/>
              <a:t>.dwt</a:t>
            </a:r>
            <a:r>
              <a:rPr lang="en-US" sz="2400" dirty="0"/>
              <a:t> - The extension for a template file, used to create a new drawing.</a:t>
            </a:r>
          </a:p>
          <a:p>
            <a:pPr lvl="0"/>
            <a:r>
              <a:rPr lang="en-US" sz="2400" b="1" dirty="0"/>
              <a:t>.</a:t>
            </a:r>
            <a:r>
              <a:rPr lang="en-US" sz="2400" b="1" dirty="0" err="1"/>
              <a:t>bak</a:t>
            </a:r>
            <a:r>
              <a:rPr lang="en-US" sz="2400" dirty="0"/>
              <a:t> - The extension for a backup file.</a:t>
            </a:r>
          </a:p>
          <a:p>
            <a:pPr lvl="0"/>
            <a:r>
              <a:rPr lang="en-US" sz="2400" b="1" dirty="0"/>
              <a:t>.</a:t>
            </a:r>
            <a:r>
              <a:rPr lang="en-US" sz="2400" b="1" dirty="0" err="1"/>
              <a:t>sv</a:t>
            </a:r>
            <a:r>
              <a:rPr lang="en-US" sz="2400" b="1" dirty="0"/>
              <a:t>$</a:t>
            </a:r>
            <a:r>
              <a:rPr lang="en-US" sz="2400" dirty="0"/>
              <a:t> - The extension for an automatic save file.</a:t>
            </a:r>
          </a:p>
        </p:txBody>
      </p:sp>
    </p:spTree>
    <p:extLst>
      <p:ext uri="{BB962C8B-B14F-4D97-AF65-F5344CB8AC3E}">
        <p14:creationId xmlns:p14="http://schemas.microsoft.com/office/powerpoint/2010/main" val="1776683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a New Drawing File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1524000"/>
            <a:ext cx="39624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Application Menu: New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Quick Access Toolbar: New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15DD0E-9509-C553-FF82-10672B5AAB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2057400"/>
            <a:ext cx="4073726" cy="23238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0F0AA6-535E-022D-23A6-1CF53642E3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4853" y="5334001"/>
            <a:ext cx="342189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296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Opening a Drawing File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4343399" cy="4267201"/>
          </a:xfrm>
        </p:spPr>
        <p:txBody>
          <a:bodyPr>
            <a:normAutofit/>
          </a:bodyPr>
          <a:lstStyle/>
          <a:p>
            <a:r>
              <a:rPr lang="en-US" sz="2400" dirty="0"/>
              <a:t>Quick Access Toolbar: Open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0E9B18-79AE-D3B7-0CFA-0D15B07CF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099" y="2948146"/>
            <a:ext cx="3459200" cy="96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825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Saving Drawing 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4343399" cy="4267201"/>
          </a:xfrm>
        </p:spPr>
        <p:txBody>
          <a:bodyPr>
            <a:normAutofit/>
          </a:bodyPr>
          <a:lstStyle/>
          <a:p>
            <a:r>
              <a:rPr lang="en-US" sz="2400" dirty="0"/>
              <a:t>Quick Access Toolbar: Save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Quick Access Toolbar: Save As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544EAB-31EA-1818-C4F3-44C5100EC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1211" y="2557780"/>
            <a:ext cx="3266256" cy="8712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615BCA-748D-CE6D-69B0-CF0E5213C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1786" y="4429650"/>
            <a:ext cx="3220849" cy="871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46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Multiple Drawings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4343399" cy="4267201"/>
          </a:xfrm>
        </p:spPr>
        <p:txBody>
          <a:bodyPr>
            <a:normAutofit/>
          </a:bodyPr>
          <a:lstStyle/>
          <a:p>
            <a:r>
              <a:rPr lang="en-US" sz="2400" dirty="0"/>
              <a:t>Drawing File Tabs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Tiling Drawings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507F23-40C0-5511-93FB-18D75C227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1" y="2005860"/>
            <a:ext cx="4114800" cy="21286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86C978-96A9-4FA5-362E-B9816D502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4679553"/>
            <a:ext cx="2930992" cy="114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4456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Closing a File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399" y="3886200"/>
            <a:ext cx="1337142" cy="9904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4B7A492-9B84-C7B5-6D98-A2420D7936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5353" y="2362200"/>
            <a:ext cx="4513293" cy="86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5533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Exercise: Working with AutoCAD Drawings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6400800" cy="2133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1.2.1	Working with AutoCAD Drawings</a:t>
            </a:r>
          </a:p>
        </p:txBody>
      </p:sp>
    </p:spTree>
    <p:extLst>
      <p:ext uri="{BB962C8B-B14F-4D97-AF65-F5344CB8AC3E}">
        <p14:creationId xmlns:p14="http://schemas.microsoft.com/office/powerpoint/2010/main" val="21902520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Basic AutoCAD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285999"/>
            <a:ext cx="4419600" cy="4267201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Use keyboard options to interact with AutoCAD.</a:t>
            </a:r>
          </a:p>
          <a:p>
            <a:pPr lvl="0"/>
            <a:r>
              <a:rPr lang="en-US" sz="2400" dirty="0"/>
              <a:t>Utilize options available when working with commands.</a:t>
            </a:r>
          </a:p>
          <a:p>
            <a:pPr lvl="0"/>
            <a:r>
              <a:rPr lang="en-US" sz="2400" dirty="0"/>
              <a:t>Differentiate between several different context menus.</a:t>
            </a:r>
          </a:p>
          <a:p>
            <a:pPr lvl="0"/>
            <a:r>
              <a:rPr lang="en-US" sz="2400" dirty="0"/>
              <a:t>Effectively navigate a drawing with zoom and pan tools.</a:t>
            </a:r>
          </a:p>
          <a:p>
            <a:pPr lvl="0"/>
            <a:r>
              <a:rPr lang="en-US" sz="2400" dirty="0"/>
              <a:t>Undo mistakes.</a:t>
            </a:r>
          </a:p>
          <a:p>
            <a:pPr lvl="0"/>
            <a:r>
              <a:rPr lang="en-US" sz="2400" dirty="0"/>
              <a:t>Erase objects.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600200"/>
            <a:ext cx="1975803" cy="428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507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Navigating the AutoCAD User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285999"/>
            <a:ext cx="3124199" cy="4267201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the main components of the AutoCAD user interface.</a:t>
            </a:r>
          </a:p>
          <a:p>
            <a:pPr lvl="0"/>
            <a:endParaRPr lang="en-US" sz="2400" dirty="0"/>
          </a:p>
          <a:p>
            <a:pPr lvl="0"/>
            <a:r>
              <a:rPr lang="en-US" sz="2400" dirty="0"/>
              <a:t>Navigate the AutoCAD interface and change settings.</a:t>
            </a:r>
          </a:p>
          <a:p>
            <a:pPr lvl="0"/>
            <a:endParaRPr lang="en-US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52E0D7-2C04-09D4-8CF5-6684337B74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1096" y="1734503"/>
            <a:ext cx="5722904" cy="314229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Keyboard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6476999" cy="4267201"/>
          </a:xfrm>
        </p:spPr>
        <p:txBody>
          <a:bodyPr>
            <a:normAutofit/>
          </a:bodyPr>
          <a:lstStyle/>
          <a:p>
            <a:pPr lvl="0"/>
            <a:r>
              <a:rPr lang="en-US" sz="2400" b="1" dirty="0"/>
              <a:t>[Esc]</a:t>
            </a:r>
            <a:r>
              <a:rPr lang="en-US" sz="2400" dirty="0"/>
              <a:t> key</a:t>
            </a:r>
          </a:p>
          <a:p>
            <a:pPr lvl="0"/>
            <a:r>
              <a:rPr lang="en-US" sz="2400" b="1" dirty="0"/>
              <a:t>[Enter]</a:t>
            </a:r>
            <a:r>
              <a:rPr lang="en-US" sz="2400" dirty="0"/>
              <a:t> key</a:t>
            </a:r>
          </a:p>
          <a:p>
            <a:pPr lvl="0"/>
            <a:r>
              <a:rPr lang="en-US" sz="2400" dirty="0"/>
              <a:t>Spacebar</a:t>
            </a:r>
          </a:p>
          <a:p>
            <a:pPr lvl="0"/>
            <a:r>
              <a:rPr lang="en-US" sz="2400" b="1" dirty="0"/>
              <a:t>[F2]</a:t>
            </a:r>
            <a:r>
              <a:rPr lang="en-US" sz="2400" dirty="0"/>
              <a:t> key</a:t>
            </a:r>
          </a:p>
          <a:p>
            <a:pPr lv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119846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Working with Command Line Options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09800"/>
            <a:ext cx="8580952" cy="5619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563867"/>
            <a:ext cx="4533333" cy="5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8634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Working with Right-Click Context Menus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098" y="1752600"/>
            <a:ext cx="1975803" cy="428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1674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Drawing Navigation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4343399" cy="4267201"/>
          </a:xfrm>
        </p:spPr>
        <p:txBody>
          <a:bodyPr>
            <a:normAutofit/>
          </a:bodyPr>
          <a:lstStyle/>
          <a:p>
            <a:r>
              <a:rPr lang="en-US" sz="2400" dirty="0"/>
              <a:t>Zoom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Zoom Extents</a:t>
            </a:r>
          </a:p>
        </p:txBody>
      </p:sp>
      <p:pic>
        <p:nvPicPr>
          <p:cNvPr id="4" name="Snagit_SNG86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524000"/>
            <a:ext cx="3600000" cy="22190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099" y="4114800"/>
            <a:ext cx="2057400" cy="2476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3140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Drawing Navigation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4343399" cy="4267201"/>
          </a:xfrm>
        </p:spPr>
        <p:txBody>
          <a:bodyPr>
            <a:normAutofit/>
          </a:bodyPr>
          <a:lstStyle/>
          <a:p>
            <a:r>
              <a:rPr lang="en-US" sz="2400" dirty="0"/>
              <a:t>Pan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099" y="1524000"/>
            <a:ext cx="1295400" cy="2808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7088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Undo/Redo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4343399" cy="4267201"/>
          </a:xfrm>
        </p:spPr>
        <p:txBody>
          <a:bodyPr>
            <a:normAutofit/>
          </a:bodyPr>
          <a:lstStyle/>
          <a:p>
            <a:r>
              <a:rPr lang="en-US" sz="2400" dirty="0"/>
              <a:t>Quick Access Toolbar: Undo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Quick Access Toolbar: Redo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52FF32-695D-BCE6-3AD7-AFA5CF9F7A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1277" y="2634735"/>
            <a:ext cx="3197155" cy="8648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492E3B0-75E7-5520-9507-8513D7442E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277" y="4419600"/>
            <a:ext cx="3280952" cy="86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5907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Erasing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5181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Modify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Erase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566C50-7843-4CA9-3988-04DA52320C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505" y="2743200"/>
            <a:ext cx="2998990" cy="120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166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Selection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285999"/>
            <a:ext cx="4419600" cy="4267201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Select objects using the Pick method.</a:t>
            </a:r>
          </a:p>
          <a:p>
            <a:pPr lvl="0"/>
            <a:r>
              <a:rPr lang="en-US" sz="2400" dirty="0"/>
              <a:t>Select objects using the Window method.</a:t>
            </a:r>
          </a:p>
          <a:p>
            <a:pPr lvl="0"/>
            <a:r>
              <a:rPr lang="en-US" sz="2400" dirty="0"/>
              <a:t>Select objects using the Crossing Method.</a:t>
            </a:r>
          </a:p>
          <a:p>
            <a:pPr lvl="0"/>
            <a:r>
              <a:rPr lang="en-US" sz="2400" dirty="0"/>
              <a:t>Select objects using the Lasso tool.</a:t>
            </a:r>
          </a:p>
          <a:p>
            <a:pPr lvl="0"/>
            <a:r>
              <a:rPr lang="en-US" sz="2400" dirty="0"/>
              <a:t>Remove objects from a selection set.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451" b="29970"/>
          <a:stretch/>
        </p:blipFill>
        <p:spPr bwMode="auto">
          <a:xfrm>
            <a:off x="4572000" y="1608137"/>
            <a:ext cx="3615055" cy="24320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523537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Selecting Objects Using the Pick Method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23"/>
          <a:stretch/>
        </p:blipFill>
        <p:spPr bwMode="auto">
          <a:xfrm>
            <a:off x="2766853" y="2514600"/>
            <a:ext cx="3610293" cy="16921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089309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Selecting Objects Using the Window Method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692" y="2057400"/>
            <a:ext cx="5174615" cy="312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55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Navigating the AutoCAD User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7391400" cy="1020764"/>
          </a:xfrm>
        </p:spPr>
        <p:txBody>
          <a:bodyPr/>
          <a:lstStyle/>
          <a:p>
            <a:pPr>
              <a:buNone/>
            </a:pPr>
            <a:r>
              <a:rPr lang="en-US" sz="2400" dirty="0"/>
              <a:t>There are several components to the AutoCAD interface: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5A400D-C8F3-9DB6-C301-D7674254B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156619"/>
            <a:ext cx="6553200" cy="449824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Selecting Objects Using the Crossing Method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569" y="2095500"/>
            <a:ext cx="5178362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1545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Selecting Objects Using the Lasso Tool</a:t>
            </a:r>
          </a:p>
        </p:txBody>
      </p:sp>
      <p:pic>
        <p:nvPicPr>
          <p:cNvPr id="3" name="Snagit_SNG87C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676400"/>
            <a:ext cx="8763000" cy="359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6628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Removing Objects From a Selection 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5181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Hold </a:t>
            </a:r>
            <a:r>
              <a:rPr lang="en-US" sz="2400" b="1" dirty="0"/>
              <a:t>[Shift]</a:t>
            </a:r>
            <a:r>
              <a:rPr lang="en-US" sz="2400" dirty="0"/>
              <a:t> at the keyboard while selecting an object.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20" r="36419"/>
          <a:stretch/>
        </p:blipFill>
        <p:spPr>
          <a:xfrm>
            <a:off x="2874506" y="2743200"/>
            <a:ext cx="3394988" cy="252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8814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Exercise: Selection Techniques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6400800" cy="2133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1.4.1	Selection Techniques</a:t>
            </a:r>
          </a:p>
        </p:txBody>
      </p:sp>
    </p:spTree>
    <p:extLst>
      <p:ext uri="{BB962C8B-B14F-4D97-AF65-F5344CB8AC3E}">
        <p14:creationId xmlns:p14="http://schemas.microsoft.com/office/powerpoint/2010/main" val="2476435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Navigating the AutoCAD User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3810000" cy="533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Ribbons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368552-C9F4-30A6-462E-2768A8ABB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819400"/>
            <a:ext cx="6623223" cy="31109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Navigating the AutoCAD User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3810000" cy="533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Contextual Ribbons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3048000"/>
            <a:ext cx="5809524" cy="14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028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Navigating the AutoCAD User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3810000" cy="533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Application Menu</a:t>
            </a:r>
          </a:p>
        </p:txBody>
      </p:sp>
      <p:pic>
        <p:nvPicPr>
          <p:cNvPr id="6" name="Snagit_SNG86B">
            <a:extLst>
              <a:ext uri="{FF2B5EF4-FFF2-40B4-BE49-F238E27FC236}">
                <a16:creationId xmlns:a16="http://schemas.microsoft.com/office/drawing/2014/main" id="{423E2FAE-5F3B-485D-6FFE-550AC13C1D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417638"/>
            <a:ext cx="3712900" cy="5178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849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Navigating the AutoCAD User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3810000" cy="533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Quick Access Toolbar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202145"/>
            <a:ext cx="3442850" cy="361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402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Navigating the AutoCAD User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3810000" cy="533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Command Line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905" y="3276600"/>
            <a:ext cx="6676190" cy="5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083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Navigating the AutoCAD User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3810000" cy="533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Status Bar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047999"/>
            <a:ext cx="8145100" cy="33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361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450</Words>
  <Application>Microsoft Office PowerPoint</Application>
  <PresentationFormat>On-screen Show (4:3)</PresentationFormat>
  <Paragraphs>123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Symbol</vt:lpstr>
      <vt:lpstr>Office Theme</vt:lpstr>
      <vt:lpstr>Introduction to AutoCAD</vt:lpstr>
      <vt:lpstr>Navigating the AutoCAD User Interface</vt:lpstr>
      <vt:lpstr>Navigating the AutoCAD User Interface</vt:lpstr>
      <vt:lpstr>Navigating the AutoCAD User Interface</vt:lpstr>
      <vt:lpstr>Navigating the AutoCAD User Interface</vt:lpstr>
      <vt:lpstr>Navigating the AutoCAD User Interface</vt:lpstr>
      <vt:lpstr>Navigating the AutoCAD User Interface</vt:lpstr>
      <vt:lpstr>Navigating the AutoCAD User Interface</vt:lpstr>
      <vt:lpstr>Navigating the AutoCAD User Interface</vt:lpstr>
      <vt:lpstr>Exercise: Navigate the AutoCAD Interface</vt:lpstr>
      <vt:lpstr>Working with AutoCAD Drawing Files</vt:lpstr>
      <vt:lpstr>AutoCAD File Types</vt:lpstr>
      <vt:lpstr>Creating a New Drawing File</vt:lpstr>
      <vt:lpstr>Opening a Drawing File</vt:lpstr>
      <vt:lpstr>Saving Drawing Files</vt:lpstr>
      <vt:lpstr>Working with Multiple Drawings</vt:lpstr>
      <vt:lpstr>Closing a File</vt:lpstr>
      <vt:lpstr>Exercise: Working with AutoCAD Drawings</vt:lpstr>
      <vt:lpstr>Basic AutoCAD Tools</vt:lpstr>
      <vt:lpstr>Working with Keyboard Options</vt:lpstr>
      <vt:lpstr>Working with Command Line Options</vt:lpstr>
      <vt:lpstr>Working with Right-Click Context Menus</vt:lpstr>
      <vt:lpstr>Drawing Navigation</vt:lpstr>
      <vt:lpstr>Drawing Navigation</vt:lpstr>
      <vt:lpstr>Undo/Redo</vt:lpstr>
      <vt:lpstr>Erasing Objects</vt:lpstr>
      <vt:lpstr>Selection Techniques</vt:lpstr>
      <vt:lpstr>Selecting Objects Using the Pick Method</vt:lpstr>
      <vt:lpstr>Selecting Objects Using the Window Method</vt:lpstr>
      <vt:lpstr>Selecting Objects Using the Crossing Method</vt:lpstr>
      <vt:lpstr>Selecting Objects Using the Lasso Tool</vt:lpstr>
      <vt:lpstr>Removing Objects From a Selection Set</vt:lpstr>
      <vt:lpstr>Exercise: Selection Techniques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Tracy Chadwick</cp:lastModifiedBy>
  <cp:revision>55</cp:revision>
  <dcterms:created xsi:type="dcterms:W3CDTF">2010-06-02T18:21:02Z</dcterms:created>
  <dcterms:modified xsi:type="dcterms:W3CDTF">2025-06-23T23:32:42Z</dcterms:modified>
</cp:coreProperties>
</file>